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db9f8245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db9f8245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db9f8245e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db9f8245e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db9f8245e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db9f8245e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db9f8245e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db9f8245e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dba84aaf8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dba84aaf8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dba84aaf8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dba84aaf8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da32ae62f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da32ae62f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Word2Vec Model looks pretty robust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a32ae62f1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a32ae62f1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da32ae62f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da32ae62f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da32ae62f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da32ae62f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da32ae62f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da32ae62f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db9f8245e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db9f8245e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da32ae62f1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da32ae62f1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da32ae62f1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da32ae62f1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Notice how top 3 molecules are the same for all 3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dba84aaf8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dba84aaf8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da32ae62f1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da32ae62f1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db9f8245e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db9f8245e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da32ae62f1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da32ae62f1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db9f8245e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db9f8245e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da32ae62f1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da32ae62f1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db9f8245e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db9f8245e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db9f8245e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db9f8245e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da32ae62f1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da32ae62f1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Relationship Id="rId5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275450" y="1555800"/>
            <a:ext cx="65931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How can we use previous optic nerve regeneration literature to discover novel promoters and inhibitors? </a:t>
            </a:r>
            <a:endParaRPr b="1"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/>
        </p:nvSpPr>
        <p:spPr>
          <a:xfrm>
            <a:off x="797575" y="1083200"/>
            <a:ext cx="67758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developed a way to classify molecules from optic nerve regeneration literature spanning from 1776 - 2015 using a state-of-the-art NLP model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Notably, these scores are probabilities meaning a molecule could be labeled as 60% promoter and 40% inhibitor 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model allows the determination of molecules that could be used for future study, confirm pre-existing findings, etc…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14" name="Google Shape;114;p22"/>
          <p:cNvSpPr txBox="1"/>
          <p:nvPr/>
        </p:nvSpPr>
        <p:spPr>
          <a:xfrm>
            <a:off x="677400" y="318200"/>
            <a:ext cx="7789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Main Takeaways</a:t>
            </a:r>
            <a:endParaRPr b="1" sz="3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/>
        </p:nvSpPr>
        <p:spPr>
          <a:xfrm>
            <a:off x="797575" y="1083200"/>
            <a:ext cx="67758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Determine accuracy through wet lab team labeling true state of molecule (promoter, inhibitor, neither) </a:t>
            </a:r>
            <a:endParaRPr sz="16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Do molecules that are in less sentences have less accuracy? </a:t>
            </a:r>
            <a:endParaRPr sz="16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Do molecules from papers in earlier years have less accuracy? </a:t>
            </a:r>
            <a:endParaRPr sz="16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Do certain types of sentences lead to molecules with less accuracy?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Etc… 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20" name="Google Shape;120;p23"/>
          <p:cNvSpPr txBox="1"/>
          <p:nvPr/>
        </p:nvSpPr>
        <p:spPr>
          <a:xfrm>
            <a:off x="677400" y="318200"/>
            <a:ext cx="7789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Further Questions to Answer</a:t>
            </a:r>
            <a:endParaRPr b="1"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/>
        </p:nvSpPr>
        <p:spPr>
          <a:xfrm>
            <a:off x="1275450" y="1555800"/>
            <a:ext cx="65931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How can we use previous optic nerve regeneration literature to discover novel pathways?</a:t>
            </a:r>
            <a:endParaRPr b="1" sz="3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/>
        </p:nvSpPr>
        <p:spPr>
          <a:xfrm>
            <a:off x="551425" y="786300"/>
            <a:ext cx="77892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Represent molecules in a way that holds meaning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Link molecules together in a meaningful way into a graph format 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Determine pathways from this graph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/>
        </p:nvSpPr>
        <p:spPr>
          <a:xfrm>
            <a:off x="789500" y="1354550"/>
            <a:ext cx="67758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Word2Vec </a:t>
            </a:r>
            <a:r>
              <a:rPr lang="en"/>
              <a:t>is an algorithm that allows us to represent molecules as a list of numbers 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These numbers hold meaning in relation to each other 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uses a neural network approach to train these representations of words</a:t>
            </a:r>
            <a:endParaRPr/>
          </a:p>
        </p:txBody>
      </p:sp>
      <p:sp>
        <p:nvSpPr>
          <p:cNvPr id="136" name="Google Shape;136;p26"/>
          <p:cNvSpPr txBox="1"/>
          <p:nvPr/>
        </p:nvSpPr>
        <p:spPr>
          <a:xfrm>
            <a:off x="677400" y="180725"/>
            <a:ext cx="7789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1</a:t>
            </a:r>
            <a:r>
              <a:rPr lang="en" sz="1600">
                <a:solidFill>
                  <a:schemeClr val="dk1"/>
                </a:solidFill>
              </a:rPr>
              <a:t>. </a:t>
            </a:r>
            <a:r>
              <a:rPr lang="en" sz="1600">
                <a:solidFill>
                  <a:schemeClr val="dk1"/>
                </a:solidFill>
              </a:rPr>
              <a:t>Represent molecules in a way that holds meaning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175" y="714050"/>
            <a:ext cx="7659873" cy="336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4041125"/>
            <a:ext cx="3016450" cy="98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1000" y="4275962"/>
            <a:ext cx="3016450" cy="51963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 txBox="1"/>
          <p:nvPr/>
        </p:nvSpPr>
        <p:spPr>
          <a:xfrm>
            <a:off x="566175" y="116525"/>
            <a:ext cx="7789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1. Represent molecules in a way that holds meaning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1525" y="630075"/>
            <a:ext cx="4597526" cy="4361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8"/>
          <p:cNvSpPr txBox="1"/>
          <p:nvPr/>
        </p:nvSpPr>
        <p:spPr>
          <a:xfrm>
            <a:off x="549300" y="35675"/>
            <a:ext cx="7177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2. </a:t>
            </a:r>
            <a:r>
              <a:rPr lang="en" sz="1600">
                <a:solidFill>
                  <a:schemeClr val="dk1"/>
                </a:solidFill>
              </a:rPr>
              <a:t>Link molecules together in a meaningful way into a graph format </a:t>
            </a:r>
            <a:endParaRPr sz="1600"/>
          </a:p>
        </p:txBody>
      </p:sp>
      <p:sp>
        <p:nvSpPr>
          <p:cNvPr id="151" name="Google Shape;151;p28"/>
          <p:cNvSpPr txBox="1"/>
          <p:nvPr/>
        </p:nvSpPr>
        <p:spPr>
          <a:xfrm>
            <a:off x="157675" y="1557500"/>
            <a:ext cx="2311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linked by whether molecules occur in the same sentence or not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4600" y="558750"/>
            <a:ext cx="2966274" cy="423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325" y="202075"/>
            <a:ext cx="4770375" cy="9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2050" y="152400"/>
            <a:ext cx="3814451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600" y="412625"/>
            <a:ext cx="4511226" cy="8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0"/>
          <p:cNvSpPr txBox="1"/>
          <p:nvPr/>
        </p:nvSpPr>
        <p:spPr>
          <a:xfrm>
            <a:off x="256900" y="1762550"/>
            <a:ext cx="4109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keyword=”socs3”</a:t>
            </a: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250" y="152400"/>
            <a:ext cx="4415314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375" y="840597"/>
            <a:ext cx="4342625" cy="10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551425" y="786300"/>
            <a:ext cx="77892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Find a collection of sentences that refer to promotion, sentences that refer to inhibition, and sentences that refer to neither in our corpus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Train a state-of-the-art NLP model to learn which sentences refer to promotion, which sentences refer to inhibition, and which sentences refer to neither 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Use this model on sentences in our corpus that have a molecule to learn if that molecule is a promoter, inhibitor, or neither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/>
        </p:nvSpPr>
        <p:spPr>
          <a:xfrm>
            <a:off x="255650" y="4427625"/>
            <a:ext cx="252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= Corpus-trained Gensim Word Embeddings</a:t>
            </a:r>
            <a:endParaRPr/>
          </a:p>
        </p:txBody>
      </p:sp>
      <p:sp>
        <p:nvSpPr>
          <p:cNvPr id="176" name="Google Shape;176;p32"/>
          <p:cNvSpPr txBox="1"/>
          <p:nvPr/>
        </p:nvSpPr>
        <p:spPr>
          <a:xfrm>
            <a:off x="2514325" y="4535325"/>
            <a:ext cx="252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 = Same Sentence</a:t>
            </a:r>
            <a:endParaRPr/>
          </a:p>
        </p:txBody>
      </p:sp>
      <p:sp>
        <p:nvSpPr>
          <p:cNvPr id="177" name="Google Shape;177;p32"/>
          <p:cNvSpPr txBox="1"/>
          <p:nvPr/>
        </p:nvSpPr>
        <p:spPr>
          <a:xfrm>
            <a:off x="7293075" y="4535325"/>
            <a:ext cx="142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 = N/A</a:t>
            </a:r>
            <a:endParaRPr/>
          </a:p>
        </p:txBody>
      </p:sp>
      <p:sp>
        <p:nvSpPr>
          <p:cNvPr id="178" name="Google Shape;178;p32"/>
          <p:cNvSpPr txBox="1"/>
          <p:nvPr/>
        </p:nvSpPr>
        <p:spPr>
          <a:xfrm>
            <a:off x="6004175" y="4535325"/>
            <a:ext cx="12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Epochs = 10</a:t>
            </a:r>
            <a:endParaRPr/>
          </a:p>
        </p:txBody>
      </p:sp>
      <p:sp>
        <p:nvSpPr>
          <p:cNvPr id="179" name="Google Shape;179;p32"/>
          <p:cNvSpPr txBox="1"/>
          <p:nvPr/>
        </p:nvSpPr>
        <p:spPr>
          <a:xfrm>
            <a:off x="4604750" y="4517500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Samples = 10</a:t>
            </a:r>
            <a:endParaRPr/>
          </a:p>
        </p:txBody>
      </p:sp>
      <p:sp>
        <p:nvSpPr>
          <p:cNvPr id="180" name="Google Shape;180;p32"/>
          <p:cNvSpPr txBox="1"/>
          <p:nvPr/>
        </p:nvSpPr>
        <p:spPr>
          <a:xfrm>
            <a:off x="6535150" y="1476300"/>
            <a:ext cx="2623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see it’s clustering on </a:t>
            </a:r>
            <a:r>
              <a:rPr b="1" lang="en"/>
              <a:t>pathways</a:t>
            </a:r>
            <a:endParaRPr/>
          </a:p>
        </p:txBody>
      </p:sp>
      <p:sp>
        <p:nvSpPr>
          <p:cNvPr id="181" name="Google Shape;181;p32"/>
          <p:cNvSpPr txBox="1"/>
          <p:nvPr/>
        </p:nvSpPr>
        <p:spPr>
          <a:xfrm>
            <a:off x="7135150" y="4117300"/>
            <a:ext cx="142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Seed = 99</a:t>
            </a:r>
            <a:endParaRPr/>
          </a:p>
        </p:txBody>
      </p:sp>
      <p:pic>
        <p:nvPicPr>
          <p:cNvPr id="182" name="Google Shape;18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0550" y="152400"/>
            <a:ext cx="4094588" cy="4122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950" y="1243150"/>
            <a:ext cx="1615375" cy="84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889" y="0"/>
            <a:ext cx="1423500" cy="997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913" y="2265175"/>
            <a:ext cx="1485900" cy="9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8025" y="3236730"/>
            <a:ext cx="1154300" cy="109729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p32"/>
          <p:cNvCxnSpPr>
            <a:stCxn id="184" idx="3"/>
          </p:cNvCxnSpPr>
          <p:nvPr/>
        </p:nvCxnSpPr>
        <p:spPr>
          <a:xfrm>
            <a:off x="1806389" y="498968"/>
            <a:ext cx="2190000" cy="15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32"/>
          <p:cNvCxnSpPr>
            <a:stCxn id="183" idx="3"/>
          </p:cNvCxnSpPr>
          <p:nvPr/>
        </p:nvCxnSpPr>
        <p:spPr>
          <a:xfrm flipH="1" rot="10800000">
            <a:off x="1902325" y="1062425"/>
            <a:ext cx="1962300" cy="60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32"/>
          <p:cNvCxnSpPr>
            <a:stCxn id="185" idx="3"/>
          </p:cNvCxnSpPr>
          <p:nvPr/>
        </p:nvCxnSpPr>
        <p:spPr>
          <a:xfrm flipH="1" rot="10800000">
            <a:off x="1953813" y="1701850"/>
            <a:ext cx="1986000" cy="104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32"/>
          <p:cNvCxnSpPr>
            <a:stCxn id="186" idx="3"/>
          </p:cNvCxnSpPr>
          <p:nvPr/>
        </p:nvCxnSpPr>
        <p:spPr>
          <a:xfrm flipH="1" rot="10800000">
            <a:off x="1902325" y="1796078"/>
            <a:ext cx="2846400" cy="198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/>
        </p:nvSpPr>
        <p:spPr>
          <a:xfrm>
            <a:off x="255650" y="4427625"/>
            <a:ext cx="252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= Corpus-trained Word Embeddings</a:t>
            </a:r>
            <a:endParaRPr/>
          </a:p>
        </p:txBody>
      </p:sp>
      <p:sp>
        <p:nvSpPr>
          <p:cNvPr id="196" name="Google Shape;196;p33"/>
          <p:cNvSpPr txBox="1"/>
          <p:nvPr/>
        </p:nvSpPr>
        <p:spPr>
          <a:xfrm>
            <a:off x="2514325" y="4535325"/>
            <a:ext cx="252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 = WordVec Simil</a:t>
            </a:r>
            <a:endParaRPr/>
          </a:p>
        </p:txBody>
      </p:sp>
      <p:sp>
        <p:nvSpPr>
          <p:cNvPr id="197" name="Google Shape;197;p33"/>
          <p:cNvSpPr txBox="1"/>
          <p:nvPr/>
        </p:nvSpPr>
        <p:spPr>
          <a:xfrm>
            <a:off x="7293075" y="4535325"/>
            <a:ext cx="142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 = N/A</a:t>
            </a:r>
            <a:endParaRPr/>
          </a:p>
        </p:txBody>
      </p:sp>
      <p:sp>
        <p:nvSpPr>
          <p:cNvPr id="198" name="Google Shape;198;p33"/>
          <p:cNvSpPr txBox="1"/>
          <p:nvPr/>
        </p:nvSpPr>
        <p:spPr>
          <a:xfrm>
            <a:off x="6004175" y="4535325"/>
            <a:ext cx="12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Epochs = 10</a:t>
            </a:r>
            <a:endParaRPr/>
          </a:p>
        </p:txBody>
      </p:sp>
      <p:sp>
        <p:nvSpPr>
          <p:cNvPr id="199" name="Google Shape;199;p33"/>
          <p:cNvSpPr txBox="1"/>
          <p:nvPr/>
        </p:nvSpPr>
        <p:spPr>
          <a:xfrm>
            <a:off x="4604750" y="4517500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Samples = 10</a:t>
            </a:r>
            <a:endParaRPr/>
          </a:p>
        </p:txBody>
      </p:sp>
      <p:pic>
        <p:nvPicPr>
          <p:cNvPr id="200" name="Google Shape;2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75" y="255825"/>
            <a:ext cx="4100025" cy="3690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2000" y="133600"/>
            <a:ext cx="4100026" cy="3768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/>
        </p:nvSpPr>
        <p:spPr>
          <a:xfrm>
            <a:off x="797575" y="1083200"/>
            <a:ext cx="67758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developed a way to determine pathways from optic nerve regeneration literature in an </a:t>
            </a:r>
            <a:r>
              <a:rPr i="1" lang="en" sz="1600"/>
              <a:t>unsupervised manner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Unsupervised</a:t>
            </a:r>
            <a:r>
              <a:rPr lang="en" sz="1600"/>
              <a:t> means there was no manual labeling of molecules needed - significantly reducing the work and making it easily extrapolable to other fields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model allows the determination of new pathways, molecule interactions, and further research questions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07" name="Google Shape;207;p34"/>
          <p:cNvSpPr txBox="1"/>
          <p:nvPr/>
        </p:nvSpPr>
        <p:spPr>
          <a:xfrm>
            <a:off x="677400" y="318200"/>
            <a:ext cx="7789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Main Takeaways</a:t>
            </a:r>
            <a:endParaRPr b="1" sz="3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825" y="197200"/>
            <a:ext cx="6372225" cy="43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/>
        </p:nvSpPr>
        <p:spPr>
          <a:xfrm>
            <a:off x="677400" y="180725"/>
            <a:ext cx="7789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Find a collection of sentences that refer to promotion, sentences that refer to inhibition, and sentences that refer to neither in our corpus</a:t>
            </a:r>
            <a:endParaRPr sz="1600"/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275" y="2120625"/>
            <a:ext cx="8839204" cy="223138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/>
          <p:nvPr/>
        </p:nvSpPr>
        <p:spPr>
          <a:xfrm>
            <a:off x="1575600" y="1248425"/>
            <a:ext cx="599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do this get known promoters and inhibitors from research papers</a:t>
            </a:r>
            <a:endParaRPr/>
          </a:p>
        </p:txBody>
      </p:sp>
      <p:sp>
        <p:nvSpPr>
          <p:cNvPr id="67" name="Google Shape;67;p15"/>
          <p:cNvSpPr txBox="1"/>
          <p:nvPr/>
        </p:nvSpPr>
        <p:spPr>
          <a:xfrm>
            <a:off x="2242800" y="1684525"/>
            <a:ext cx="465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 promoters and 13 inhibitors used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/>
        </p:nvSpPr>
        <p:spPr>
          <a:xfrm>
            <a:off x="789500" y="1354550"/>
            <a:ext cx="67758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Using these molecules, we went through our corpus and collected sentences with a promoter</a:t>
            </a:r>
            <a:r>
              <a:rPr lang="en"/>
              <a:t> (positive samples),</a:t>
            </a:r>
            <a:r>
              <a:rPr lang="en"/>
              <a:t> sentences with an inhibitor </a:t>
            </a:r>
            <a:r>
              <a:rPr lang="en"/>
              <a:t>(negative samples) </a:t>
            </a:r>
            <a:r>
              <a:rPr lang="en"/>
              <a:t>and sentences with neither (neutral samples) 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We found 1,279 sentences with only promoters, 2631 sentences with only inhibitors and used 5000 sentences with neither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/>
        </p:nvSpPr>
        <p:spPr>
          <a:xfrm>
            <a:off x="789500" y="2508075"/>
            <a:ext cx="541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/>
        </p:nvSpPr>
        <p:spPr>
          <a:xfrm>
            <a:off x="4055075" y="4406900"/>
            <a:ext cx="4931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</a:t>
            </a:r>
            <a:r>
              <a:rPr lang="en"/>
              <a:t>Sentences with both promoters and inhibitors were excluded from training</a:t>
            </a:r>
            <a:endParaRPr/>
          </a:p>
        </p:txBody>
      </p:sp>
      <p:sp>
        <p:nvSpPr>
          <p:cNvPr id="75" name="Google Shape;75;p16"/>
          <p:cNvSpPr txBox="1"/>
          <p:nvPr/>
        </p:nvSpPr>
        <p:spPr>
          <a:xfrm>
            <a:off x="677400" y="180725"/>
            <a:ext cx="7789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Find a collection of sentences that refer to promotion, sentences that refer to inhibition, and sentences that refer to neither in our corpus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789500" y="1354550"/>
            <a:ext cx="6775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BERT </a:t>
            </a:r>
            <a:r>
              <a:rPr lang="en"/>
              <a:t>is an NLP model released by Google in 2018 that is now industry standard 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was trained on massive piles on unannotated text on the web meaning it already understands a lot about grammar, syntax, etc… 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then “fine-tuned” this model on our positive, negative, and neutral samples to teach it how to recognize sentences as promotory, inhibitory, or neither</a:t>
            </a:r>
            <a:endParaRPr/>
          </a:p>
        </p:txBody>
      </p:sp>
      <p:sp>
        <p:nvSpPr>
          <p:cNvPr id="81" name="Google Shape;81;p17"/>
          <p:cNvSpPr txBox="1"/>
          <p:nvPr/>
        </p:nvSpPr>
        <p:spPr>
          <a:xfrm>
            <a:off x="677400" y="180725"/>
            <a:ext cx="7789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2. </a:t>
            </a:r>
            <a:r>
              <a:rPr lang="en" sz="1600">
                <a:solidFill>
                  <a:schemeClr val="dk1"/>
                </a:solidFill>
              </a:rPr>
              <a:t>Train a best-in-class NLP model to learn which sentences refer to promotion, which sentences refer to inhibition, and which sentences refer to neither 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499" y="984101"/>
            <a:ext cx="6916999" cy="37924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677400" y="180725"/>
            <a:ext cx="7789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2. Train a best-in-class NLP model to learn which sentences refer to promotion, which sentences refer to inhibition, and which sentences refer to neither 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/>
        </p:nvSpPr>
        <p:spPr>
          <a:xfrm>
            <a:off x="797575" y="1063400"/>
            <a:ext cx="677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Extract molecules from our corpus using an Abbreviation Detector Algorithm </a:t>
            </a:r>
            <a:endParaRPr/>
          </a:p>
        </p:txBody>
      </p:sp>
      <p:sp>
        <p:nvSpPr>
          <p:cNvPr id="93" name="Google Shape;93;p19"/>
          <p:cNvSpPr txBox="1"/>
          <p:nvPr/>
        </p:nvSpPr>
        <p:spPr>
          <a:xfrm>
            <a:off x="677400" y="180725"/>
            <a:ext cx="77892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3. </a:t>
            </a:r>
            <a:r>
              <a:rPr lang="en" sz="1600">
                <a:solidFill>
                  <a:schemeClr val="dk1"/>
                </a:solidFill>
              </a:rPr>
              <a:t>Use this model on sentences in our corpus that have a molecule to learn if that molecule is a promoter, inhibitor, or neither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2225" y="1559375"/>
            <a:ext cx="4102502" cy="308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/>
        </p:nvSpPr>
        <p:spPr>
          <a:xfrm>
            <a:off x="575025" y="57100"/>
            <a:ext cx="8091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3. Use this model on sentences in our corpus that have a molecule to learn if that molecule is a promoter, inhibitor, or neither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187" y="891750"/>
            <a:ext cx="5133626" cy="407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/>
        </p:nvSpPr>
        <p:spPr>
          <a:xfrm>
            <a:off x="1184325" y="889300"/>
            <a:ext cx="687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then can use BERT to predict the labels of the 822 molecules discovered</a:t>
            </a:r>
            <a:endParaRPr/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175" y="1444588"/>
            <a:ext cx="4870301" cy="31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7951" y="1480300"/>
            <a:ext cx="3637099" cy="310484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1"/>
          <p:cNvSpPr txBox="1"/>
          <p:nvPr/>
        </p:nvSpPr>
        <p:spPr>
          <a:xfrm>
            <a:off x="575025" y="57100"/>
            <a:ext cx="8091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3. Use this model on sentences in our corpus that have a molecule to learn if that molecule is a promoter, inhibitor, or neither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